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415A3DE-3AD0-4FF2-A35A-C98791007235}">
  <a:tblStyle styleId="{E415A3DE-3AD0-4FF2-A35A-C987910072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30bf7f81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30bf7f81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30bf7f81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30bf7f81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30bf7f81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30bf7f81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30bf7f81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30bf7f81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30bf7f81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30bf7f81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30bf7f81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30bf7f81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30bf7f81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30bf7f81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30bf7f81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30bf7f81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30bf7f81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30bf7f81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30bf7f81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30bf7f81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8a36a27ed2_0_0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8a36a27e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30bf7f81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30bf7f81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30bf7f81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30bf7f81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30bf7f81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30bf7f81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211486d71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211486d71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211486d71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211486d71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211486d71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211486d71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6211486d71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6211486d71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211486d71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211486d71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6211486d71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6211486d71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5e4a94813_0_4:notes"/>
          <p:cNvSpPr/>
          <p:nvPr>
            <p:ph idx="2" type="sldImg"/>
          </p:nvPr>
        </p:nvSpPr>
        <p:spPr>
          <a:xfrm>
            <a:off x="381297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5e4a9481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2fea323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2fea323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2fea323c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2fea323c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2fea323c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2fea323c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30bf7f81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30bf7f81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30bf7f81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30bf7f81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0945e297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0945e297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8578" y="-84975"/>
            <a:ext cx="792570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29450" cy="85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stream.syscoi.com/2020/03/22/simons-ant-system-complexity-the-seemingly-unrelated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khoury.northeastern.edu/home/rplatt/cs5335_2016/slides/bfs_ucs.pdf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ai2-iiith.vlabs.ac.in/exp/iterative-deepening-dfs/theory.html#:~:text=Introduction,node%20to%20the%20goal%20node.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artint.info/3e/html/ArtInt3e.Ch3.S5.html" TargetMode="External"/><Relationship Id="rId4" Type="http://schemas.openxmlformats.org/officeDocument/2006/relationships/hyperlink" Target="https://www.youtube.com/playlist?list=PLFE6E58F856038C69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List_of_NP-complete_problems" TargetMode="External"/><Relationship Id="rId4" Type="http://schemas.openxmlformats.org/officeDocument/2006/relationships/hyperlink" Target="https://news.mit.edu/2009/explainer-pnp#:~:text=Roughly%20speaking%2C%20P%20is%20a,actually%20have%20relatively%20easy%20solutions.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en.wikipedia.org/wiki/List_of_undecidable_problem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718225"/>
            <a:ext cx="8520600" cy="8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Artificial Intelligence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1266362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3rd year, 1st semester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1300350" y="2142350"/>
            <a:ext cx="6658500" cy="18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State based models for decision problems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Week 2: models and uninformed search strategies</a:t>
            </a:r>
            <a:endParaRPr sz="1800"/>
          </a:p>
        </p:txBody>
      </p:sp>
      <p:sp>
        <p:nvSpPr>
          <p:cNvPr id="59" name="Google Shape;59;p13"/>
          <p:cNvSpPr txBox="1"/>
          <p:nvPr/>
        </p:nvSpPr>
        <p:spPr>
          <a:xfrm>
            <a:off x="429475" y="4214350"/>
            <a:ext cx="85557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01010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“Intelligence is what you use when you don't know what to do”  Jean Piaget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/>
        </p:nvSpPr>
        <p:spPr>
          <a:xfrm>
            <a:off x="172975" y="721425"/>
            <a:ext cx="43098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Generalized Hanoi Towers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have </a:t>
            </a:r>
            <a:r>
              <a:rPr i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towers with </a:t>
            </a:r>
            <a:r>
              <a:rPr i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distinct sized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pieces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placed on one of the towers. Considering that you can only move one piece at a time and that no piece can be placed on top of a smaller piece, find a sequence of movements that place all pieces on a different tower.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025" y="1402530"/>
            <a:ext cx="3670851" cy="281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/>
        </p:nvSpPr>
        <p:spPr>
          <a:xfrm>
            <a:off x="172975" y="721425"/>
            <a:ext cx="43083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Choosing a representation for a state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State: all data required to continue looking for a solution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ambiguity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Expressive enough to include all required data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2975" y="941600"/>
            <a:ext cx="4741027" cy="3460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Choosing a representation for a state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Compact enough to be easy to store and perform changes on it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list of towers pieces are placed, in the order of piece size size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(3, 3, 3, 3, 3, 1, 1, 1, 2, 2)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this good enough?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Choosing a representation for a state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Compact enough to be easy to store and perform changes on it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list of towers where pieces are placed, in the order of piece size, with the number of towers added at the beginning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		(</a:t>
            </a:r>
            <a:r>
              <a:rPr lang="en" sz="24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3, 3, 3, 3, 3, 1, 1, 1, 2, 2)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(n,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,...,t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), 1≤t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≤n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/>
          <p:nvPr/>
        </p:nvSpPr>
        <p:spPr>
          <a:xfrm>
            <a:off x="172975" y="721425"/>
            <a:ext cx="43083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Choosing a representation for a state is the most </a:t>
            </a: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important and difficult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step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ambiguity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Compact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Expressive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Includes all required data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no generally best representation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1" name="Google Shape;1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675" y="152400"/>
            <a:ext cx="4357926" cy="28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1025" y="2816650"/>
            <a:ext cx="2221174" cy="222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Special states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 state (3, 1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1, 1, 1, 1, 1, 1, 1, 1, 1)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 Initialize (int n, int m)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Return (n, 1, 1, 1, …, 1);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          m	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can be more than one initial state. There has to be at least one initial state.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" name="Google Shape;138;p27"/>
          <p:cNvSpPr/>
          <p:nvPr/>
        </p:nvSpPr>
        <p:spPr>
          <a:xfrm rot="-5400000">
            <a:off x="2114125" y="2480575"/>
            <a:ext cx="328800" cy="1156800"/>
          </a:xfrm>
          <a:prstGeom prst="leftBrace">
            <a:avLst>
              <a:gd fmla="val 21433" name="adj1"/>
              <a:gd fmla="val 49209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Special states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state(s) (n, n, n, n, n, n, n, n, n, n, n)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Boolean IsFinal (State s)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If s = (k, k, k, …, k) then return true;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 m+1	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else return false;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can be more than one final state. There has to be at least one final state.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28"/>
          <p:cNvSpPr/>
          <p:nvPr/>
        </p:nvSpPr>
        <p:spPr>
          <a:xfrm rot="-5400000">
            <a:off x="1729050" y="2489450"/>
            <a:ext cx="328800" cy="1186200"/>
          </a:xfrm>
          <a:prstGeom prst="leftBrace">
            <a:avLst>
              <a:gd fmla="val 21433" name="adj1"/>
              <a:gd fmla="val 49209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space: all possible states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Finite space (limited variability in chosen state representation and only valid states are included)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29"/>
          <p:cNvSpPr/>
          <p:nvPr/>
        </p:nvSpPr>
        <p:spPr>
          <a:xfrm>
            <a:off x="1446163" y="1365125"/>
            <a:ext cx="6101136" cy="262969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9"/>
          <p:cNvSpPr txBox="1"/>
          <p:nvPr/>
        </p:nvSpPr>
        <p:spPr>
          <a:xfrm>
            <a:off x="2777150" y="3200444"/>
            <a:ext cx="10350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state</a:t>
            </a:r>
            <a:endParaRPr/>
          </a:p>
        </p:txBody>
      </p:sp>
      <p:sp>
        <p:nvSpPr>
          <p:cNvPr id="152" name="Google Shape;152;p29"/>
          <p:cNvSpPr txBox="1"/>
          <p:nvPr/>
        </p:nvSpPr>
        <p:spPr>
          <a:xfrm>
            <a:off x="5329900" y="1798306"/>
            <a:ext cx="10350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state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the problem now?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difficult is it to solve?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space has </a:t>
            </a: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dimensions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many states are within the space?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can you move within the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problem space?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Simon’s Ant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Complexity of the solution is determined by the problem, NOT by the way in which you solve it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30"/>
          <p:cNvSpPr/>
          <p:nvPr/>
        </p:nvSpPr>
        <p:spPr>
          <a:xfrm>
            <a:off x="4888924" y="1453300"/>
            <a:ext cx="3768660" cy="262969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30"/>
          <p:cNvSpPr txBox="1"/>
          <p:nvPr/>
        </p:nvSpPr>
        <p:spPr>
          <a:xfrm>
            <a:off x="5203288" y="3202094"/>
            <a:ext cx="10350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state</a:t>
            </a:r>
            <a:endParaRPr/>
          </a:p>
        </p:txBody>
      </p:sp>
      <p:sp>
        <p:nvSpPr>
          <p:cNvPr id="160" name="Google Shape;160;p30"/>
          <p:cNvSpPr txBox="1"/>
          <p:nvPr/>
        </p:nvSpPr>
        <p:spPr>
          <a:xfrm>
            <a:off x="7354138" y="1903606"/>
            <a:ext cx="10350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state</a:t>
            </a:r>
            <a:endParaRPr/>
          </a:p>
        </p:txBody>
      </p:sp>
      <p:cxnSp>
        <p:nvCxnSpPr>
          <p:cNvPr id="161" name="Google Shape;161;p30"/>
          <p:cNvCxnSpPr/>
          <p:nvPr/>
        </p:nvCxnSpPr>
        <p:spPr>
          <a:xfrm flipH="1" rot="10800000">
            <a:off x="5937313" y="2330594"/>
            <a:ext cx="1883700" cy="87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30"/>
          <p:cNvSpPr txBox="1"/>
          <p:nvPr/>
        </p:nvSpPr>
        <p:spPr>
          <a:xfrm>
            <a:off x="6063738" y="2334206"/>
            <a:ext cx="1419000" cy="8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  ?</a:t>
            </a:r>
            <a:endParaRPr sz="6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Transitions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Only one possible way to change current state: move one piece to another tower.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(n,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,...,t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1m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 → (n,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,...,t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2m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), where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1i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2i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all 1≤i≤m, except exactly one i = k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 Transition (State s, piece, tower)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172975" y="660000"/>
            <a:ext cx="8647500" cy="43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aim to develop rational AI systems: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define a problem and goals (instances)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AI reaches the goals (solves the instances)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Char char="●"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AI outputs the result (unexplainable AI) or the solution (explainable AI)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 t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ransitions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smaller piece is placed atop piece k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smaller piece ends up below piece k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1i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⧧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1k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, for all 1≤i&lt;k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2i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⧧ t</a:t>
            </a:r>
            <a:r>
              <a:rPr baseline="-25000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2k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, for all 1≤i&lt;k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Boolean Validate (State s, piece, tower)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 transitions and validation separately, it’s good practice!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Search strategy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Void strategy(State s)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While (!isFinal(s))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{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</a:t>
            </a:r>
            <a:r>
              <a:rPr lang="en" sz="2400">
                <a:solidFill>
                  <a:schemeClr val="dk1"/>
                </a:solidFill>
                <a:highlight>
                  <a:srgbClr val="FFFF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Choose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piece, tower;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If (Validate (s, piece, tower))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= Transition(s, piece, tower);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}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/>
        </p:nvSpPr>
        <p:spPr>
          <a:xfrm>
            <a:off x="172975" y="581650"/>
            <a:ext cx="8647500" cy="44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Search strategies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Uninformed - no distinction between states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○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○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BFS and Uniform Cost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○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DFS and Iterative Deepening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○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Backtracking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○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Bidirectional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Informed - heuristics to help distinguish between states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○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Greedy best-first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○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Hillclimbing and Simulated Annealing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○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Beam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○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A* and IDA*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/>
          <p:nvPr/>
        </p:nvSpPr>
        <p:spPr>
          <a:xfrm>
            <a:off x="172975" y="721425"/>
            <a:ext cx="44706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Breadth First Search and Uniform Cost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Visit states in the order of distance (number of transitions) from the initial state.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Explores all immediate neighbors (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accessible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states) until no more neighbors or final state found.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 to memorise each generated state: very costly.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Might visit the same state multiple times.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Finds shortest path (optimum solution)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Uniform cost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if options have different costs, explore cheaper paths first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35"/>
          <p:cNvSpPr/>
          <p:nvPr/>
        </p:nvSpPr>
        <p:spPr>
          <a:xfrm>
            <a:off x="5458338" y="1725500"/>
            <a:ext cx="3574584" cy="2821716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5"/>
          <p:cNvSpPr/>
          <p:nvPr/>
        </p:nvSpPr>
        <p:spPr>
          <a:xfrm>
            <a:off x="6434650" y="2219925"/>
            <a:ext cx="1777500" cy="1655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5"/>
          <p:cNvSpPr/>
          <p:nvPr/>
        </p:nvSpPr>
        <p:spPr>
          <a:xfrm>
            <a:off x="6673450" y="2458725"/>
            <a:ext cx="1299900" cy="1177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5"/>
          <p:cNvSpPr/>
          <p:nvPr/>
        </p:nvSpPr>
        <p:spPr>
          <a:xfrm>
            <a:off x="6968650" y="2731575"/>
            <a:ext cx="709500" cy="631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5"/>
          <p:cNvSpPr/>
          <p:nvPr/>
        </p:nvSpPr>
        <p:spPr>
          <a:xfrm>
            <a:off x="7157050" y="2897775"/>
            <a:ext cx="332700" cy="299400"/>
          </a:xfrm>
          <a:prstGeom prst="flowChar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5"/>
          <p:cNvSpPr/>
          <p:nvPr/>
        </p:nvSpPr>
        <p:spPr>
          <a:xfrm>
            <a:off x="7793625" y="2458725"/>
            <a:ext cx="332700" cy="2994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" name="Google Shape;194;p35"/>
          <p:cNvCxnSpPr>
            <a:stCxn id="192" idx="7"/>
            <a:endCxn id="193" idx="3"/>
          </p:cNvCxnSpPr>
          <p:nvPr/>
        </p:nvCxnSpPr>
        <p:spPr>
          <a:xfrm flipH="1" rot="10800000">
            <a:off x="7441027" y="2714221"/>
            <a:ext cx="401400" cy="227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/>
        </p:nvSpPr>
        <p:spPr>
          <a:xfrm>
            <a:off x="172975" y="588400"/>
            <a:ext cx="4470600" cy="44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Depth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 Search and Iterative Deepening Search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Visit one immediate neighbor of the current state until final state is found, return to previous unexplored neighbor if no more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neighbours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available for current state.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 to memorise each generated state: very costly.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Might visit the same state multiple times.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Might not finish (if loops are present in the problem space)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IDS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Explore only up to an increasing depth (distance from initial state) - no more infinite paths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36"/>
          <p:cNvSpPr/>
          <p:nvPr/>
        </p:nvSpPr>
        <p:spPr>
          <a:xfrm>
            <a:off x="5458338" y="1725500"/>
            <a:ext cx="3574584" cy="2821716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6"/>
          <p:cNvSpPr/>
          <p:nvPr/>
        </p:nvSpPr>
        <p:spPr>
          <a:xfrm>
            <a:off x="7023863" y="2986650"/>
            <a:ext cx="332700" cy="299400"/>
          </a:xfrm>
          <a:prstGeom prst="flowChar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6"/>
          <p:cNvSpPr/>
          <p:nvPr/>
        </p:nvSpPr>
        <p:spPr>
          <a:xfrm>
            <a:off x="7849050" y="2347875"/>
            <a:ext cx="332700" cy="2994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6"/>
          <p:cNvSpPr/>
          <p:nvPr/>
        </p:nvSpPr>
        <p:spPr>
          <a:xfrm>
            <a:off x="7164683" y="1765527"/>
            <a:ext cx="761200" cy="1221225"/>
          </a:xfrm>
          <a:custGeom>
            <a:rect b="b" l="l" r="r" t="t"/>
            <a:pathLst>
              <a:path extrusionOk="0" h="48849" w="30448">
                <a:moveTo>
                  <a:pt x="1626" y="48849"/>
                </a:moveTo>
                <a:cubicBezTo>
                  <a:pt x="1404" y="41163"/>
                  <a:pt x="-295" y="4509"/>
                  <a:pt x="296" y="2735"/>
                </a:cubicBezTo>
                <a:cubicBezTo>
                  <a:pt x="887" y="961"/>
                  <a:pt x="3400" y="38281"/>
                  <a:pt x="5174" y="38207"/>
                </a:cubicBezTo>
                <a:cubicBezTo>
                  <a:pt x="6948" y="38133"/>
                  <a:pt x="9977" y="2069"/>
                  <a:pt x="10938" y="2291"/>
                </a:cubicBezTo>
                <a:cubicBezTo>
                  <a:pt x="11899" y="2513"/>
                  <a:pt x="8647" y="39907"/>
                  <a:pt x="10938" y="39537"/>
                </a:cubicBezTo>
                <a:cubicBezTo>
                  <a:pt x="13229" y="39168"/>
                  <a:pt x="23648" y="-222"/>
                  <a:pt x="24683" y="74"/>
                </a:cubicBezTo>
                <a:cubicBezTo>
                  <a:pt x="25718" y="370"/>
                  <a:pt x="16185" y="35842"/>
                  <a:pt x="17146" y="41311"/>
                </a:cubicBezTo>
                <a:cubicBezTo>
                  <a:pt x="18107" y="46780"/>
                  <a:pt x="28231" y="34290"/>
                  <a:pt x="30448" y="32886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vs DFS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same, if random remembers visited neighbours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Backtracking vs DFS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the same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Backtracking sets an order for the neighbor states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do you order states?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Backtracking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doesn't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need to memorize visited states!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Backtracking can avoid loops WITHOUT storing visited states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Backtracking  can prune invalid branches earlier, if the order and selection of neighbours is optimal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 txBox="1"/>
          <p:nvPr/>
        </p:nvSpPr>
        <p:spPr>
          <a:xfrm>
            <a:off x="172975" y="721425"/>
            <a:ext cx="44706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Bidirectional Search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Starts exploring from both the initial and final state simultaneously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 to memorise each generated state, but they should not be that many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Finds shortest path (optimum solution)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are the reverse transitions?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38"/>
          <p:cNvSpPr/>
          <p:nvPr/>
        </p:nvSpPr>
        <p:spPr>
          <a:xfrm>
            <a:off x="5458338" y="1725500"/>
            <a:ext cx="3574584" cy="2821716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8"/>
          <p:cNvSpPr/>
          <p:nvPr/>
        </p:nvSpPr>
        <p:spPr>
          <a:xfrm>
            <a:off x="6888400" y="2642625"/>
            <a:ext cx="870000" cy="809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8"/>
          <p:cNvSpPr/>
          <p:nvPr/>
        </p:nvSpPr>
        <p:spPr>
          <a:xfrm>
            <a:off x="7005100" y="2766675"/>
            <a:ext cx="636600" cy="561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8"/>
          <p:cNvSpPr/>
          <p:nvPr/>
        </p:nvSpPr>
        <p:spPr>
          <a:xfrm>
            <a:off x="7157050" y="2897775"/>
            <a:ext cx="332700" cy="299400"/>
          </a:xfrm>
          <a:prstGeom prst="flowChar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8"/>
          <p:cNvSpPr/>
          <p:nvPr/>
        </p:nvSpPr>
        <p:spPr>
          <a:xfrm>
            <a:off x="7605225" y="2292525"/>
            <a:ext cx="709500" cy="6318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8"/>
          <p:cNvSpPr/>
          <p:nvPr/>
        </p:nvSpPr>
        <p:spPr>
          <a:xfrm>
            <a:off x="7793625" y="2458725"/>
            <a:ext cx="332700" cy="2994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38"/>
          <p:cNvCxnSpPr>
            <a:stCxn id="217" idx="7"/>
            <a:endCxn id="219" idx="3"/>
          </p:cNvCxnSpPr>
          <p:nvPr/>
        </p:nvCxnSpPr>
        <p:spPr>
          <a:xfrm flipH="1" rot="10800000">
            <a:off x="7441027" y="2714221"/>
            <a:ext cx="401400" cy="227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Comparison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Complexity of the solution is given by the problem, NOT by the way in which you solve it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 = average number of accessible states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 = length of the optimum solution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= length of the average solution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26" name="Google Shape;226;p39"/>
          <p:cNvGraphicFramePr/>
          <p:nvPr/>
        </p:nvGraphicFramePr>
        <p:xfrm>
          <a:off x="4149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{E415A3DE-3AD0-4FF2-A35A-C98791007235}</a:tableStyleId>
              </a:tblPr>
              <a:tblGrid>
                <a:gridCol w="1200800"/>
                <a:gridCol w="1200800"/>
                <a:gridCol w="1200800"/>
                <a:gridCol w="1200800"/>
                <a:gridCol w="1200800"/>
                <a:gridCol w="1200800"/>
                <a:gridCol w="1200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Criterion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BFS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DFS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IDS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Bidirectional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BKT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ETC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</a:t>
                      </a:r>
                      <a:r>
                        <a:rPr baseline="30000" lang="en"/>
                        <a:t>O</a:t>
                      </a:r>
                      <a:endParaRPr baseline="30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</a:rPr>
                        <a:t>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</a:rPr>
                        <a:t>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Optimum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0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Additional references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Uninformed Search Algorithms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Stanford Programming Abstractions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172975" y="660000"/>
            <a:ext cx="8647500" cy="43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 approach: state-based models 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what way should I change the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</a:t>
            </a:r>
            <a:r>
              <a:rPr i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the problem in order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get closer or reach the goal?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 a solution (algorithm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sequence of steps) starting from an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 </a:t>
            </a:r>
            <a:r>
              <a:rPr i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ending in the goal </a:t>
            </a:r>
            <a:r>
              <a:rPr i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</a:t>
            </a:r>
            <a:endParaRPr i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mostly covered by search strategies,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reasoning systems, AI for games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2250" y="1252106"/>
            <a:ext cx="3442481" cy="3098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172975" y="660000"/>
            <a:ext cx="8647500" cy="43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Solving problems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Problem: We have two numbers, A and B. Which is larger?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Instance: A=?, B=?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solution should produce the correct answer for </a:t>
            </a:r>
            <a:r>
              <a:rPr b="1"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</a:t>
            </a: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possible instances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172975" y="1493325"/>
            <a:ext cx="8647500" cy="3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 = set of problems that can be solved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checked in Polynomial time by a deterministic TM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NP = set of problems that can be solved in Polynomial time by a non-deterministic TM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Validating a NP solution is a P problem.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NP-complete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subset of NP with the property that any problem in NP can be reduced to a NP-complete problem in polynomial time.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NP-hard = set of problems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the property that any problem in NP can be reduced to a NP-hard problem in polynomial time.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P=NP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172975" y="841225"/>
            <a:ext cx="60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What’s the Problem with problems?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172975" y="1493325"/>
            <a:ext cx="8647500" cy="3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Solvable NP-hard problems: QSAT: is a logical proposition using quantified (existential ∃ or universal ∀) variables satisfiable?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Undecideable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NP-hard problems: Turing Halting problem: given an algorithm and an input, determine 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whether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algorithm execution for that input will eventually halt.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rest can be solved by a computer.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172975" y="841225"/>
            <a:ext cx="60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Let the computer solve our problems! Or not...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/>
        </p:nvSpPr>
        <p:spPr>
          <a:xfrm>
            <a:off x="172975" y="1238125"/>
            <a:ext cx="8647500" cy="37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Don’t think about solutions, think about problems.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Solving problems requires effort, describing problems requires intelligence.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101010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“If I had only one hour to save the world, I would spend fifty-five minutes defining the problem, and only five minutes finding the solution.” A.Einstein</a:t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9"/>
          <p:cNvSpPr txBox="1"/>
          <p:nvPr/>
        </p:nvSpPr>
        <p:spPr>
          <a:xfrm>
            <a:off x="243475" y="850600"/>
            <a:ext cx="51111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Stop looking for solutions!</a:t>
            </a:r>
            <a:endParaRPr sz="3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Let’s find a NP-complete problem and help a computer to solve it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Problem: finding a path in a graph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Describing a model - reducing a problem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describe a state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identify special states and the problem space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describe the transitions and validate them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specify a search strategy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/>
        </p:nvSpPr>
        <p:spPr>
          <a:xfrm>
            <a:off x="172975" y="721425"/>
            <a:ext cx="8647500" cy="4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Problem: finding a path in a graph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 a path in a graph is NP-complete, however it can easily be scaled up to NP-hard by many slight reformulations, such as: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 a path if the graph has cycles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 the longest path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Graph coloring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 cliques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means that you can also solve NP-hard problems using the same method by adapting the requirements.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